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78" r:id="rId3"/>
    <p:sldId id="277" r:id="rId4"/>
    <p:sldId id="258" r:id="rId5"/>
    <p:sldId id="263" r:id="rId6"/>
    <p:sldId id="264" r:id="rId7"/>
    <p:sldId id="265" r:id="rId8"/>
    <p:sldId id="262" r:id="rId9"/>
    <p:sldId id="271" r:id="rId10"/>
    <p:sldId id="259" r:id="rId11"/>
    <p:sldId id="267" r:id="rId12"/>
    <p:sldId id="268" r:id="rId13"/>
    <p:sldId id="269" r:id="rId14"/>
    <p:sldId id="270" r:id="rId15"/>
    <p:sldId id="257" r:id="rId16"/>
    <p:sldId id="266" r:id="rId17"/>
    <p:sldId id="272" r:id="rId18"/>
    <p:sldId id="273" r:id="rId19"/>
    <p:sldId id="274" r:id="rId20"/>
    <p:sldId id="275" r:id="rId21"/>
    <p:sldId id="276" r:id="rId22"/>
    <p:sldId id="260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789BA9-0456-4B31-AE8A-06CE6F16FBCC}">
          <p14:sldIdLst>
            <p14:sldId id="256"/>
            <p14:sldId id="278"/>
            <p14:sldId id="277"/>
          </p14:sldIdLst>
        </p14:section>
        <p14:section name="Technology" id="{305F9C3F-31BA-4E48-9E16-CD726263FFC5}">
          <p14:sldIdLst>
            <p14:sldId id="258"/>
            <p14:sldId id="263"/>
            <p14:sldId id="264"/>
            <p14:sldId id="265"/>
            <p14:sldId id="262"/>
            <p14:sldId id="271"/>
          </p14:sldIdLst>
        </p14:section>
        <p14:section name="Data Analytics" id="{81873016-447D-45BF-9CC5-D28F637810E1}">
          <p14:sldIdLst>
            <p14:sldId id="259"/>
            <p14:sldId id="267"/>
            <p14:sldId id="268"/>
            <p14:sldId id="269"/>
            <p14:sldId id="270"/>
          </p14:sldIdLst>
        </p14:section>
        <p14:section name="Personalized Medicine" id="{E7384D94-BB6F-469E-BD34-BBD773D8B56C}">
          <p14:sldIdLst>
            <p14:sldId id="257"/>
            <p14:sldId id="266"/>
            <p14:sldId id="272"/>
            <p14:sldId id="273"/>
            <p14:sldId id="274"/>
            <p14:sldId id="275"/>
            <p14:sldId id="276"/>
          </p14:sldIdLst>
        </p14:section>
        <p14:section name="Inspiration" id="{6C2D284D-D560-4C9E-B302-43B602B9B754}">
          <p14:sldIdLst>
            <p14:sldId id="260"/>
          </p14:sldIdLst>
        </p14:section>
        <p14:section name="End" id="{10B3D701-5BB3-4BE7-8B91-2D5C37E00DD6}">
          <p14:sldIdLst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85"/>
    <a:srgbClr val="D8E7A7"/>
    <a:srgbClr val="55AE3C"/>
    <a:srgbClr val="E6E6E6"/>
    <a:srgbClr val="252726"/>
    <a:srgbClr val="358AB9"/>
    <a:srgbClr val="359DD6"/>
    <a:srgbClr val="58B13D"/>
    <a:srgbClr val="2C3B42"/>
    <a:srgbClr val="FFD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6" d="100"/>
          <a:sy n="76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39880-D78D-4440-89E9-E15ABE26FDF7}" type="datetimeFigureOut">
              <a:rPr lang="en-GB" smtClean="0"/>
              <a:t>03/10/2021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4E929-24FB-49CA-8D2F-7299FAD645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92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44279-DB2C-410E-98D3-B90900129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C1A4E2-17F7-4E92-8A76-43EBB6047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1016F-F621-43E8-931C-15053F80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90498-716E-42F4-9FFF-B53B9482A04C}" type="datetime1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A0ECD-E52F-4315-ADCA-79CBCC91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573D3-95F4-4788-8788-6561D8A0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31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632B-D8CD-4CF9-BFB7-77C3BB8A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4C14A-76FE-4C7B-90FB-D97D5E3AE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8E919-B50F-4DE9-8586-A0C6ADD0E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8EF0-E0B4-4CFF-9728-814DF09C1DC7}" type="datetime1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6B7D2-0C92-44EA-88CE-39364CA23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350F2-8A67-4B8D-AB62-DB37B5E9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837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BBDE4-1827-4006-B4E1-8D498742F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E06CD-7560-43AA-8485-00E197822C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6770C-F37B-4E24-A2FD-4DAAEC14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7C20-D948-4ADC-B596-6585D3787155}" type="datetime1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26A51-EE7E-4A5A-A437-5B37064E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099A7-F58B-4CAA-97C8-2D78F024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50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07E5-1B97-4D7F-BE93-938F22E1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E2CF-1E92-4E38-919B-CE15FA443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5F9D4-D9E2-48B8-A33C-390810452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85A85-2736-4E0D-9226-9CE581A080B7}" type="datetime1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BBCF7-C079-4205-BE21-1310CCBD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99CA-F30F-4244-96F3-633477B8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64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3BDC-F0BE-4FDC-A0D4-2B803F379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7239"/>
            <a:ext cx="10515600" cy="150018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EB9CF-E0C6-4225-920E-2F7D47CA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244242"/>
            <a:ext cx="10515600" cy="240986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9898B-1264-45A7-BE2C-E7D1904F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391AD-5426-427D-B80F-89B6D0963327}" type="datetime1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3FEA9-BAE3-4B0F-84A0-078B87AF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2630B-5E70-4272-87CB-23F02C45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04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424A-2F1A-4D40-84C3-2521E4F4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84C33-69D5-43C3-AD1A-603C90478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27402-BB42-46A2-AEE7-3F12C1CCEB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0F296-374D-446D-9F8E-07D97321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56EEF-D7E8-4A4F-A433-33B293DBB9EB}" type="datetime1">
              <a:rPr lang="en-GB" smtClean="0"/>
              <a:t>03/10/2021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7BC1F-7474-4115-9C44-1C737E5A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5B7A0-E501-47C9-91C4-8EBED89A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918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37C8-A3AE-44C2-8BDF-F49DAFED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4A39C-3750-40C0-AC22-6981B603E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95970-E3B8-4F57-8782-E270CCC2E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51260-7C68-4CE6-83DF-A16F92009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3AD73-5F30-4F7E-8E9F-45A8D7730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4802C0-5B7E-41E4-9236-AD3C4481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9954-77B1-4A50-B005-F7C3270F16CE}" type="datetime1">
              <a:rPr lang="en-GB" smtClean="0"/>
              <a:t>03/10/2021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9FFD9-FD33-42FD-A331-086F7301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7325AF-AD53-41D7-BB25-ACC22426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97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7CF8-6C60-4D67-897E-DA6A7868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46D13D-B2A9-4F2E-9623-DDC4845B1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8C5D-36B8-465E-94A0-4C80F22DA1A2}" type="datetime1">
              <a:rPr lang="en-GB" smtClean="0"/>
              <a:t>03/10/2021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48EC4-1F31-45B3-B5BD-EF3AA2C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EA162-7FB0-4452-B55D-30B1377E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97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C05D3F-1E02-413B-9A74-22B7D74B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FF68F-C739-47C5-975D-4B325FC8C9FC}" type="datetime1">
              <a:rPr lang="en-GB" smtClean="0"/>
              <a:t>03/10/2021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B136E-1781-4A39-A364-FEB6A686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BFC70-75AE-4702-9D11-307A3AF1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625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8F4C-2B29-4A8B-BB96-1F553CE1F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2F592-5B8E-4F05-ACD8-6E20C974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07CE0-8C5D-4DE7-97F7-31082C852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8660A-BEE3-4BD1-8653-84AE1501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D6D02-2953-4229-B480-D1CD4586D972}" type="datetime1">
              <a:rPr lang="en-GB" smtClean="0"/>
              <a:t>03/10/2021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EB0E0-5C9F-49F1-92B3-A675CC36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138B3-11AB-4890-96CC-35DDB00D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380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C8C1-29DB-4C59-AEAD-9B79B298D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381B87-E08B-402F-8AF8-C5832E5EA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6E38F-2037-44D2-AA4F-98C6D628A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06981-C00F-4AD5-A74D-EE9C0E00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39326-4EC0-482E-A260-A8CA14A1242F}" type="datetime1">
              <a:rPr lang="en-GB" smtClean="0"/>
              <a:t>03/10/2021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8D8B6-73D5-48DF-97E7-CE2135D0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4B4C4-BC82-44F1-BBE3-384A52E1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49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E0D1A2-0A15-4E97-ACE9-1618F12A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CC129-02EB-423D-ABC6-552BBFBAE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5E0E8-004B-4B1D-B24C-7FACE42B9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B7615-3007-4AA2-89C9-A4F7E2E23F4F}" type="datetime1">
              <a:rPr lang="en-GB" smtClean="0"/>
              <a:t>03/10/2021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D6A33-146C-4C9A-A2BF-94BEA9894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44B12-63F7-462E-A671-28243BEA9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B8A62-EAB8-4297-86B1-50E3CFF4254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367AD7-EF5A-431D-B061-1B28EB32C3F8}"/>
              </a:ext>
            </a:extLst>
          </p:cNvPr>
          <p:cNvSpPr/>
          <p:nvPr userDrawn="1"/>
        </p:nvSpPr>
        <p:spPr>
          <a:xfrm>
            <a:off x="9331890" y="0"/>
            <a:ext cx="2860110" cy="1825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16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Montserrat" panose="02000505000000020004" pitchFamily="2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ource Sans Pro" panose="020B0503030403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ource Sans Pro" panose="020B0503030403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ource Sans Pro" panose="020B0503030403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ource Sans Pro" panose="020B0503030403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ource Sans Pro" panose="020B0503030403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ymptoms.webmd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ekohealth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glance.curisone.one/" TargetMode="External"/><Relationship Id="rId2" Type="http://schemas.openxmlformats.org/officeDocument/2006/relationships/hyperlink" Target="https://www.iqvia.com/solutions/human-data-science-clou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retakermedical.net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sFa6HWkseU" TargetMode="External"/><Relationship Id="rId2" Type="http://schemas.openxmlformats.org/officeDocument/2006/relationships/hyperlink" Target="https://www.apple.com/watch/why-apple-wat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raytelligence.com/sv/raytelligence-star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vailtherapeutics.com/" TargetMode="External"/><Relationship Id="rId2" Type="http://schemas.openxmlformats.org/officeDocument/2006/relationships/hyperlink" Target="https://www.genelex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llink.com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olife4d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lexdex.com/" TargetMode="External"/><Relationship Id="rId2" Type="http://schemas.openxmlformats.org/officeDocument/2006/relationships/hyperlink" Target="http://solarear.com.br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hyperlink" Target="https://www.youtube.com/watch?v=KBL0K2EX-o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4.xml"/><Relationship Id="rId7" Type="http://schemas.openxmlformats.org/officeDocument/2006/relationships/slide" Target="slide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0.xml"/><Relationship Id="rId4" Type="http://schemas.openxmlformats.org/officeDocument/2006/relationships/image" Target="../media/image4.png"/><Relationship Id="rId9" Type="http://schemas.openxmlformats.org/officeDocument/2006/relationships/slide" Target="slide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ugmedics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undamentalvr.com/)" TargetMode="External"/><Relationship Id="rId4" Type="http://schemas.openxmlformats.org/officeDocument/2006/relationships/hyperlink" Target="https://karunalabs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euralink.com/approach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ksobionics.com/" TargetMode="External"/><Relationship Id="rId2" Type="http://schemas.openxmlformats.org/officeDocument/2006/relationships/hyperlink" Target="https://www.suitx.com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hyperlink" Target="https://rewalk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incisurgery.com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kardia.com/" TargetMode="External"/><Relationship Id="rId5" Type="http://schemas.openxmlformats.org/officeDocument/2006/relationships/hyperlink" Target="https://clarius.com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02FB394-AE55-4D89-BFDC-1BAC8D4CA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3512" y="823912"/>
            <a:ext cx="6353175" cy="5210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5FD13-A184-465B-8F09-6821CE670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600" y="1231900"/>
            <a:ext cx="8597900" cy="309880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Remarkable Research &amp; Trends in Biomedical Engineering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3EE2C-B2D4-4B28-8F48-642E13388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4600" y="4587880"/>
            <a:ext cx="9144000" cy="482600"/>
          </a:xfrm>
        </p:spPr>
        <p:txBody>
          <a:bodyPr/>
          <a:lstStyle/>
          <a:p>
            <a:pPr algn="l"/>
            <a:r>
              <a:rPr lang="en-US" i="1" dirty="0">
                <a:latin typeface="Lora" pitchFamily="2" charset="0"/>
              </a:rPr>
              <a:t>By. Pulasthi Ekanayake</a:t>
            </a:r>
            <a:endParaRPr lang="en-GB" i="1" dirty="0">
              <a:latin typeface="Lor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C391EF-6C70-497D-88B7-E702755C3218}"/>
              </a:ext>
            </a:extLst>
          </p:cNvPr>
          <p:cNvGrpSpPr/>
          <p:nvPr/>
        </p:nvGrpSpPr>
        <p:grpSpPr>
          <a:xfrm>
            <a:off x="1365250" y="1361282"/>
            <a:ext cx="3752850" cy="457200"/>
            <a:chOff x="4064000" y="4142582"/>
            <a:chExt cx="3752850" cy="4572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4C48203-0058-4855-9F57-D6183801CDE3}"/>
                </a:ext>
              </a:extLst>
            </p:cNvPr>
            <p:cNvSpPr/>
            <p:nvPr/>
          </p:nvSpPr>
          <p:spPr>
            <a:xfrm>
              <a:off x="5162550" y="4142582"/>
              <a:ext cx="457200" cy="457200"/>
            </a:xfrm>
            <a:prstGeom prst="ellipse">
              <a:avLst/>
            </a:prstGeom>
            <a:solidFill>
              <a:srgbClr val="FFD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3ACC20-DD93-491F-925D-2CB05B91248B}"/>
                </a:ext>
              </a:extLst>
            </p:cNvPr>
            <p:cNvSpPr/>
            <p:nvPr/>
          </p:nvSpPr>
          <p:spPr>
            <a:xfrm>
              <a:off x="6261100" y="4142582"/>
              <a:ext cx="457200" cy="457200"/>
            </a:xfrm>
            <a:prstGeom prst="ellipse">
              <a:avLst/>
            </a:prstGeom>
            <a:solidFill>
              <a:srgbClr val="B4DC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17AAA9-6342-4E89-9F70-EE69C83AB305}"/>
                </a:ext>
              </a:extLst>
            </p:cNvPr>
            <p:cNvSpPr/>
            <p:nvPr/>
          </p:nvSpPr>
          <p:spPr>
            <a:xfrm>
              <a:off x="7359650" y="4142582"/>
              <a:ext cx="457200" cy="457200"/>
            </a:xfrm>
            <a:prstGeom prst="ellipse">
              <a:avLst/>
            </a:prstGeom>
            <a:solidFill>
              <a:srgbClr val="D8E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F9C496-D18D-4F30-8370-8F284E05EA8F}"/>
                </a:ext>
              </a:extLst>
            </p:cNvPr>
            <p:cNvSpPr/>
            <p:nvPr/>
          </p:nvSpPr>
          <p:spPr>
            <a:xfrm>
              <a:off x="4064000" y="4142582"/>
              <a:ext cx="457200" cy="457200"/>
            </a:xfrm>
            <a:prstGeom prst="ellipse">
              <a:avLst/>
            </a:prstGeom>
            <a:solidFill>
              <a:srgbClr val="F5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19023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New Models and Methods">
            <a:extLst>
              <a:ext uri="{FF2B5EF4-FFF2-40B4-BE49-F238E27FC236}">
                <a16:creationId xmlns:a16="http://schemas.microsoft.com/office/drawing/2014/main" id="{3F412F1B-8C69-4D7E-AFF2-EDD954980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57" y="946176"/>
            <a:ext cx="6875513" cy="49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A94C1-6519-4820-B077-97FAB8E3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Doing more with Data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C3E05-6D2D-4D47-BA7F-1C7B79D18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94537"/>
            <a:ext cx="10515600" cy="2409868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Automated Diagnosis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AI Assisted Devices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Clinical Data Analytics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Bio signal Processing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FCFE300-2DB4-469A-A4DB-4930F7319D98}"/>
              </a:ext>
            </a:extLst>
          </p:cNvPr>
          <p:cNvSpPr txBox="1">
            <a:spLocks/>
          </p:cNvSpPr>
          <p:nvPr/>
        </p:nvSpPr>
        <p:spPr>
          <a:xfrm>
            <a:off x="838200" y="2041189"/>
            <a:ext cx="7826115" cy="327258"/>
          </a:xfrm>
          <a:prstGeom prst="roundRect">
            <a:avLst>
              <a:gd name="adj" fmla="val 50000"/>
            </a:avLst>
          </a:prstGeom>
          <a:solidFill>
            <a:srgbClr val="FFDD75"/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endParaRPr lang="en-GB" sz="2000" i="1" dirty="0">
              <a:solidFill>
                <a:srgbClr val="4CB5AE"/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69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2D76F-581F-400C-878F-C4BFB8817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6365" cy="24669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Automated Diagnosis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78D0E-F630-4D8A-8958-C0D98FDC3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4599"/>
            <a:ext cx="10515600" cy="3662363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WebMD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4D678-27D7-42E6-8AAC-C6F6F2E0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565" y="0"/>
            <a:ext cx="71474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62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9B2-A14E-433D-A194-F49B97D5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AI Assisted Devices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26885-46BC-489C-8EE2-27021EEDA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000"/>
            <a:ext cx="5257800" cy="3832226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AI Stethoscopes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Eko</a:t>
            </a: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bg1"/>
                </a:solidFill>
              </a:rPr>
              <a:t>Intelliscope</a:t>
            </a:r>
            <a:r>
              <a:rPr lang="en-US" dirty="0">
                <a:solidFill>
                  <a:schemeClr val="bg1"/>
                </a:solidFill>
              </a:rPr>
              <a:t> by BRIC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bg1"/>
                </a:solidFill>
              </a:rPr>
              <a:t> Surgery Robots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7EAE58CF-30D7-4B60-BC37-8A50397D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159" y="1274164"/>
            <a:ext cx="8463604" cy="573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2C92BABA-1D73-456E-B2D8-69074D028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2"/>
          <a:stretch/>
        </p:blipFill>
        <p:spPr bwMode="auto">
          <a:xfrm>
            <a:off x="9275763" y="2133628"/>
            <a:ext cx="3048000" cy="487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40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98AF-2049-4FBB-8A98-946606D3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4937" y="2107991"/>
            <a:ext cx="4243466" cy="17051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Clinical Data Analytics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7FF7488-E119-492C-A7B5-8F5774D8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9954" y="3897443"/>
            <a:ext cx="3520190" cy="2558686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Insights/ Trial Runs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359DD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IQVIA</a:t>
            </a:r>
            <a:endParaRPr lang="en-GB" dirty="0">
              <a:solidFill>
                <a:srgbClr val="359DD6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Patient History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rgbClr val="358AB9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C|Glance</a:t>
            </a:r>
            <a:endParaRPr lang="en-US" dirty="0">
              <a:solidFill>
                <a:srgbClr val="358AB9"/>
              </a:solidFill>
            </a:endParaRPr>
          </a:p>
        </p:txBody>
      </p:sp>
      <p:pic>
        <p:nvPicPr>
          <p:cNvPr id="11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126E8E-3E1C-4F27-BA22-690688B02E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C3B42"/>
              </a:clrFrom>
              <a:clrTo>
                <a:srgbClr val="2C3B4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8" y="401871"/>
            <a:ext cx="7270229" cy="605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2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4ED728B-0461-4A38-BB83-621F1125E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252726"/>
              </a:clrFrom>
              <a:clrTo>
                <a:srgbClr val="2527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978"/>
          <a:stretch/>
        </p:blipFill>
        <p:spPr>
          <a:xfrm>
            <a:off x="2563319" y="1537147"/>
            <a:ext cx="9328878" cy="49557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BC3BB-8EF4-461D-8D35-1AD4FB9A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Biosignal</a:t>
            </a:r>
            <a:r>
              <a:rPr lang="en-US" dirty="0">
                <a:solidFill>
                  <a:schemeClr val="bg1"/>
                </a:solidFill>
              </a:rPr>
              <a:t> Processing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BFE18-4D1D-44D4-AE04-1CEF5FA89BFC}"/>
              </a:ext>
            </a:extLst>
          </p:cNvPr>
          <p:cNvSpPr txBox="1"/>
          <p:nvPr/>
        </p:nvSpPr>
        <p:spPr>
          <a:xfrm>
            <a:off x="838200" y="1835811"/>
            <a:ext cx="49030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bg1"/>
                </a:solidFill>
                <a:latin typeface="Source Sans Pro" panose="020B0503030403020204" pitchFamily="34" charset="0"/>
              </a:rPr>
              <a:t>Pulse Decomposition analysis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  <a:latin typeface="Source Sans Pro" panose="020B05030304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Caretaker Medical</a:t>
            </a:r>
            <a:endParaRPr lang="en-GB" sz="2000" dirty="0">
              <a:solidFill>
                <a:schemeClr val="bg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47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Research and Development">
            <a:extLst>
              <a:ext uri="{FF2B5EF4-FFF2-40B4-BE49-F238E27FC236}">
                <a16:creationId xmlns:a16="http://schemas.microsoft.com/office/drawing/2014/main" id="{86668268-449B-4189-A2E6-970BEC4C2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3609"/>
            <a:ext cx="57150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CF786-2FC4-4B46-8679-CD332D67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Personalized Medicine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35AB4-2D2E-4334-AAFD-1C10FECE3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869488"/>
            <a:ext cx="10515600" cy="2409868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Personal Health Tracking</a:t>
            </a:r>
            <a:endParaRPr lang="en-GB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Continuous Monitoring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Pharmacogenetics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Gene therapy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Bioprinting and Rapid Prototyping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7947DFD-0B98-44E7-99E9-F389B8594894}"/>
              </a:ext>
            </a:extLst>
          </p:cNvPr>
          <p:cNvSpPr txBox="1">
            <a:spLocks/>
          </p:cNvSpPr>
          <p:nvPr/>
        </p:nvSpPr>
        <p:spPr>
          <a:xfrm>
            <a:off x="838200" y="2068405"/>
            <a:ext cx="8699292" cy="331771"/>
          </a:xfrm>
          <a:prstGeom prst="roundRect">
            <a:avLst>
              <a:gd name="adj" fmla="val 50000"/>
            </a:avLst>
          </a:prstGeom>
          <a:solidFill>
            <a:srgbClr val="F5979C"/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endParaRPr lang="en-GB" sz="2000" i="1" dirty="0">
              <a:solidFill>
                <a:srgbClr val="4CB5AE"/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094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24515-1D9D-478F-9491-CE2AB31A4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Health Tracking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E5EF-3A13-4ED0-9FE1-36DCEE6A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1535112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Fitness Monitoring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</a:t>
            </a:r>
            <a:endParaRPr lang="en-GB" dirty="0"/>
          </a:p>
          <a:p>
            <a:pPr marL="457200" lvl="1" indent="0">
              <a:buNone/>
            </a:pP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Samsung</a:t>
            </a:r>
            <a:endParaRPr lang="en-US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7A821E13-4BC1-4C94-BB0C-5228C455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7263"/>
            <a:ext cx="12192000" cy="336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744061-908C-424B-A7CD-8F810DCEE446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153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Heart Rate, ECG, SPO2</a:t>
            </a:r>
          </a:p>
          <a:p>
            <a:pPr marL="0" indent="0">
              <a:buNone/>
            </a:pPr>
            <a:r>
              <a:rPr lang="en-US" sz="2000" dirty="0"/>
              <a:t>Sleep Tracking</a:t>
            </a:r>
          </a:p>
          <a:p>
            <a:pPr marL="0" indent="0">
              <a:buNone/>
            </a:pPr>
            <a:r>
              <a:rPr lang="en-US" sz="2000" dirty="0"/>
              <a:t>Body Composition</a:t>
            </a:r>
          </a:p>
        </p:txBody>
      </p:sp>
    </p:spTree>
    <p:extLst>
      <p:ext uri="{BB962C8B-B14F-4D97-AF65-F5344CB8AC3E}">
        <p14:creationId xmlns:p14="http://schemas.microsoft.com/office/powerpoint/2010/main" val="1004422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1011-8795-4C72-9016-9D3144D0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72F1D-8C82-4BAF-80AC-85164EF57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Wearable Monitors</a:t>
            </a:r>
          </a:p>
          <a:p>
            <a:pPr marL="457200" lvl="1" indent="0">
              <a:buNone/>
            </a:pPr>
            <a:r>
              <a:rPr lang="en-US" dirty="0"/>
              <a:t>Philips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Privacy focused</a:t>
            </a:r>
          </a:p>
          <a:p>
            <a:pPr marL="457200" lvl="1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Raytelligence</a:t>
            </a:r>
            <a:endParaRPr lang="en-GB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9961564-54EA-4DDD-B6E7-0878E4D2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316" y="4145770"/>
            <a:ext cx="2570406" cy="234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D3E6A6A-F638-4746-AFF3-97631970A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103" y="1297715"/>
            <a:ext cx="5824300" cy="533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99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661A-C1F1-4931-8BDD-EDC577A7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Pharmacogenetics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F88D4-BD99-4965-8905-48F6AA379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Why do some people have severe side effects to medicines, and why do medicine work better for some.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Genelex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Prevail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EB0014D-5AE3-4FDB-A175-B1E3CE659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4232" y="0"/>
            <a:ext cx="6368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68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B95B-4C34-4D84-9564-C36C4D97F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Therapy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EEC1-E999-4590-9249-AE9B193B8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8300" y="2095500"/>
            <a:ext cx="4635500" cy="395843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Gene Therapy</a:t>
            </a:r>
          </a:p>
          <a:p>
            <a:pPr marL="0" indent="0">
              <a:buNone/>
            </a:pPr>
            <a:r>
              <a:rPr lang="en-GB" sz="2000" dirty="0"/>
              <a:t>Introducing new genes that express functional proteins and thereby addressing the disease at the genetic level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Immunotherapy</a:t>
            </a:r>
          </a:p>
          <a:p>
            <a:pPr marL="0" indent="0">
              <a:buNone/>
            </a:pPr>
            <a:r>
              <a:rPr lang="en-GB" sz="2000" dirty="0"/>
              <a:t>T cell therapies that seek to help the body’s own immune system attack and destroy cancer cells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F8315D-C036-47E9-AA3D-3BEA0657C4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00"/>
          <a:stretch/>
        </p:blipFill>
        <p:spPr>
          <a:xfrm>
            <a:off x="838200" y="1464470"/>
            <a:ext cx="5590446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8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F456-DCDB-4408-8E72-B077917E8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0900"/>
            <a:ext cx="10515600" cy="4729163"/>
          </a:xfrm>
        </p:spPr>
        <p:txBody>
          <a:bodyPr anchor="ctr"/>
          <a:lstStyle/>
          <a:p>
            <a:pPr marL="0" indent="0">
              <a:buNone/>
            </a:pPr>
            <a:r>
              <a:rPr lang="en-GB" b="1" i="0" dirty="0">
                <a:solidFill>
                  <a:srgbClr val="444444"/>
                </a:solidFill>
                <a:effectLst/>
              </a:rPr>
              <a:t>Disclaimer</a:t>
            </a:r>
          </a:p>
          <a:p>
            <a:pPr marL="0" indent="0">
              <a:buNone/>
            </a:pPr>
            <a:r>
              <a:rPr lang="en-GB" b="0" i="0" dirty="0">
                <a:solidFill>
                  <a:srgbClr val="444444"/>
                </a:solidFill>
                <a:effectLst/>
              </a:rPr>
              <a:t>All images, trademarks, service marks and logos referred to or appearing on this presentation are the property of their respective owners.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02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D956276-0B38-43A4-9136-CDED4DA24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6" y="101600"/>
            <a:ext cx="12006687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868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3D Bioprinting: Bioink Selection Guide">
            <a:extLst>
              <a:ext uri="{FF2B5EF4-FFF2-40B4-BE49-F238E27FC236}">
                <a16:creationId xmlns:a16="http://schemas.microsoft.com/office/drawing/2014/main" id="{AD8B6F6B-7FAF-4355-85CD-10689B508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814045"/>
            <a:ext cx="9678987" cy="467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608201-7B4F-46C4-A174-961CB923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Bioprinting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E39B0-535A-4FC1-A745-38588EA3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1451535"/>
            <a:ext cx="5257800" cy="60166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CellLink</a:t>
            </a:r>
            <a:r>
              <a:rPr lang="en-US" dirty="0"/>
              <a:t> 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Biolife4D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0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60BF-AA47-4295-A096-17D9909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Inspiration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E8B57-952F-4730-B281-01EB9EAD8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89605"/>
            <a:ext cx="10515600" cy="3231510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Solar Powered Hearing Aid </a:t>
            </a:r>
          </a:p>
          <a:p>
            <a:r>
              <a:rPr lang="en-US" dirty="0">
                <a:solidFill>
                  <a:schemeClr val="bg1"/>
                </a:solidFill>
              </a:rPr>
              <a:t>	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http://solarear.com.br/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Mechanical Robot Replacement</a:t>
            </a:r>
          </a:p>
          <a:p>
            <a:r>
              <a:rPr lang="en-US" dirty="0">
                <a:solidFill>
                  <a:schemeClr val="bg1"/>
                </a:solidFill>
              </a:rPr>
              <a:t>	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https://flexdex.com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VR Vaccination for children</a:t>
            </a:r>
          </a:p>
          <a:p>
            <a:r>
              <a:rPr lang="en-US" dirty="0">
                <a:solidFill>
                  <a:schemeClr val="bg1"/>
                </a:solidFill>
              </a:rPr>
              <a:t>	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https://www.youtube.com/watch?v=KBL0K2EX-o8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857B690-846C-489B-8E49-79B79AC65FA9}"/>
              </a:ext>
            </a:extLst>
          </p:cNvPr>
          <p:cNvSpPr txBox="1">
            <a:spLocks/>
          </p:cNvSpPr>
          <p:nvPr/>
        </p:nvSpPr>
        <p:spPr>
          <a:xfrm>
            <a:off x="838200" y="2003008"/>
            <a:ext cx="8991600" cy="304799"/>
          </a:xfrm>
          <a:prstGeom prst="roundRect">
            <a:avLst>
              <a:gd name="adj" fmla="val 50000"/>
            </a:avLst>
          </a:prstGeom>
          <a:solidFill>
            <a:srgbClr val="D8E7A7"/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endParaRPr lang="en-GB" sz="2000" i="1" dirty="0">
              <a:solidFill>
                <a:srgbClr val="4CB5AE"/>
              </a:solidFill>
              <a:latin typeface="Lora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7693355-F3E7-4951-9F9E-658442BA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50983"/>
            <a:ext cx="6443367" cy="628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313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76E7DD7-45CC-45CE-BF34-CDD3126D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828" y="377127"/>
            <a:ext cx="6152093" cy="6103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ECB7CB-6057-4CD9-935F-7ACFD1F320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  <a:endParaRPr lang="en-GB" sz="6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430C7B-BCEA-40DB-9A1A-0A30566A5E72}"/>
              </a:ext>
            </a:extLst>
          </p:cNvPr>
          <p:cNvGrpSpPr/>
          <p:nvPr/>
        </p:nvGrpSpPr>
        <p:grpSpPr>
          <a:xfrm>
            <a:off x="4219575" y="3797999"/>
            <a:ext cx="3752850" cy="457200"/>
            <a:chOff x="4064000" y="4142582"/>
            <a:chExt cx="3752850" cy="4572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F9FCA5E-9E2A-4E55-83FE-4E9985B389A1}"/>
                </a:ext>
              </a:extLst>
            </p:cNvPr>
            <p:cNvSpPr/>
            <p:nvPr/>
          </p:nvSpPr>
          <p:spPr>
            <a:xfrm>
              <a:off x="5162550" y="4142582"/>
              <a:ext cx="457200" cy="457200"/>
            </a:xfrm>
            <a:prstGeom prst="ellipse">
              <a:avLst/>
            </a:prstGeom>
            <a:solidFill>
              <a:srgbClr val="FFDD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3FDAA05-9BD7-4D6B-8D06-72D464233869}"/>
                </a:ext>
              </a:extLst>
            </p:cNvPr>
            <p:cNvSpPr/>
            <p:nvPr/>
          </p:nvSpPr>
          <p:spPr>
            <a:xfrm>
              <a:off x="6261100" y="4142582"/>
              <a:ext cx="457200" cy="457200"/>
            </a:xfrm>
            <a:prstGeom prst="ellipse">
              <a:avLst/>
            </a:prstGeom>
            <a:solidFill>
              <a:srgbClr val="B4DC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EB96DC-36FD-45DB-AB81-CBF6557A96EB}"/>
                </a:ext>
              </a:extLst>
            </p:cNvPr>
            <p:cNvSpPr/>
            <p:nvPr/>
          </p:nvSpPr>
          <p:spPr>
            <a:xfrm>
              <a:off x="7359650" y="4142582"/>
              <a:ext cx="457200" cy="457200"/>
            </a:xfrm>
            <a:prstGeom prst="ellipse">
              <a:avLst/>
            </a:prstGeom>
            <a:solidFill>
              <a:srgbClr val="D8E7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98DC12-7507-4033-A263-48655606FCFD}"/>
                </a:ext>
              </a:extLst>
            </p:cNvPr>
            <p:cNvSpPr/>
            <p:nvPr/>
          </p:nvSpPr>
          <p:spPr>
            <a:xfrm>
              <a:off x="4064000" y="4142582"/>
              <a:ext cx="457200" cy="457200"/>
            </a:xfrm>
            <a:prstGeom prst="ellipse">
              <a:avLst/>
            </a:prstGeom>
            <a:solidFill>
              <a:srgbClr val="F597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52805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31494758-936B-4CD7-800B-269F6B96D0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2183093"/>
                  </p:ext>
                </p:extLst>
              </p:nvPr>
            </p:nvGraphicFramePr>
            <p:xfrm>
              <a:off x="-14990" y="0"/>
              <a:ext cx="6173194" cy="3472422"/>
            </p:xfrm>
            <a:graphic>
              <a:graphicData uri="http://schemas.microsoft.com/office/powerpoint/2016/sectionzoom">
                <psez:sectionZm>
                  <psez:sectionZmObj sectionId="{305F9C3F-31BA-4E48-9E16-CD726263FFC5}">
                    <psez:zmPr id="{329F05B5-3A07-4837-8493-E17A70A9C8B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73194" cy="34724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1494758-936B-4CD7-800B-269F6B96D0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4990" y="0"/>
                <a:ext cx="6173194" cy="34724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A52CC1D7-6B55-4E57-A5C4-4286397323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295554"/>
                  </p:ext>
                </p:extLst>
              </p:nvPr>
            </p:nvGraphicFramePr>
            <p:xfrm>
              <a:off x="6155760" y="-1"/>
              <a:ext cx="6036240" cy="3395385"/>
            </p:xfrm>
            <a:graphic>
              <a:graphicData uri="http://schemas.microsoft.com/office/powerpoint/2016/sectionzoom">
                <psez:sectionZm>
                  <psez:sectionZmObj sectionId="{81873016-447D-45BF-9CC5-D28F637810E1}">
                    <psez:zmPr id="{C42195EE-7FAA-49E9-9F41-399E43C41EE2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36240" cy="33953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7" name="Section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52CC1D7-6B55-4E57-A5C4-4286397323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5760" y="-1"/>
                <a:ext cx="6036240" cy="33953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42A48B74-E346-428A-B116-6C01A60B89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7533160"/>
                  </p:ext>
                </p:extLst>
              </p:nvPr>
            </p:nvGraphicFramePr>
            <p:xfrm>
              <a:off x="6138330" y="3395384"/>
              <a:ext cx="6036240" cy="3395385"/>
            </p:xfrm>
            <a:graphic>
              <a:graphicData uri="http://schemas.microsoft.com/office/powerpoint/2016/sectionzoom">
                <psez:sectionZm>
                  <psez:sectionZmObj sectionId="{E7384D94-BB6F-469E-BD34-BBD773D8B56C}">
                    <psez:zmPr id="{FCA972C8-CBC4-4DAF-BB1C-4D1E10C6D51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36240" cy="33953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Section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2A48B74-E346-428A-B116-6C01A60B8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38330" y="3395384"/>
                <a:ext cx="6036240" cy="33953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C4CF8765-2E88-4AE5-ADC1-009C7B7477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5060593"/>
                  </p:ext>
                </p:extLst>
              </p:nvPr>
            </p:nvGraphicFramePr>
            <p:xfrm>
              <a:off x="-2444" y="3376760"/>
              <a:ext cx="6173194" cy="3472422"/>
            </p:xfrm>
            <a:graphic>
              <a:graphicData uri="http://schemas.microsoft.com/office/powerpoint/2016/sectionzoom">
                <psez:sectionZm>
                  <psez:sectionZmObj sectionId="{6C2D284D-D560-4C9E-B302-43B602B9B754}">
                    <psez:zmPr id="{F82459ED-1648-40C8-9BB5-AB8F4C45F303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73194" cy="34724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4CF8765-2E88-4AE5-ADC1-009C7B7477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444" y="3376760"/>
                <a:ext cx="6173194" cy="34724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1843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grated Global Compliance">
            <a:extLst>
              <a:ext uri="{FF2B5EF4-FFF2-40B4-BE49-F238E27FC236}">
                <a16:creationId xmlns:a16="http://schemas.microsoft.com/office/drawing/2014/main" id="{37950362-ED8E-45DE-9439-A702EFB5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431" y="618667"/>
            <a:ext cx="6105369" cy="59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9480B-3CF5-4438-8701-BEA81C5B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&amp; Medicine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3349E-BA0D-4A05-9F14-E6913DF31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809528"/>
            <a:ext cx="10515600" cy="2409868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dirty="0"/>
              <a:t>Augmented Reality (AR) / Virtual Reality (VR)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dirty="0"/>
              <a:t>Human Computer Interfaces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dirty="0"/>
              <a:t>Exoskeletons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Robots</a:t>
            </a:r>
            <a:endParaRPr lang="en-GB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GB" dirty="0"/>
              <a:t>Home Healthcare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6D540D9-105C-4E67-906E-D2327AE814F8}"/>
              </a:ext>
            </a:extLst>
          </p:cNvPr>
          <p:cNvSpPr txBox="1">
            <a:spLocks/>
          </p:cNvSpPr>
          <p:nvPr/>
        </p:nvSpPr>
        <p:spPr>
          <a:xfrm>
            <a:off x="838200" y="2116138"/>
            <a:ext cx="8255000" cy="312269"/>
          </a:xfrm>
          <a:prstGeom prst="roundRect">
            <a:avLst>
              <a:gd name="adj" fmla="val 50000"/>
            </a:avLst>
          </a:prstGeom>
          <a:solidFill>
            <a:srgbClr val="B4DCD1"/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Source Sans Pro" panose="020B0503030403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algn="l"/>
            <a:endParaRPr lang="en-GB" sz="2000" i="1" dirty="0">
              <a:solidFill>
                <a:srgbClr val="1DCDFE"/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3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D1957502-4FB7-4701-BD6C-8EE8C16AF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2" t="2" r="-486" b="-3892"/>
          <a:stretch/>
        </p:blipFill>
        <p:spPr bwMode="auto">
          <a:xfrm>
            <a:off x="3807502" y="996949"/>
            <a:ext cx="7824866" cy="518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D09B8-1248-4E60-9D56-C74E2DEE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AR / VR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AF6EA8E-4724-4208-B589-D98573A13EC0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1825625"/>
            <a:ext cx="10515600" cy="4351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Augmented vision</a:t>
            </a:r>
          </a:p>
          <a:p>
            <a:pPr lvl="1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Xvision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Therapy</a:t>
            </a:r>
          </a:p>
          <a:p>
            <a:pPr lvl="1"/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Karuna Labs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Education</a:t>
            </a:r>
          </a:p>
          <a:p>
            <a:pPr lvl="1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FundamentalVR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Microsoft </a:t>
            </a:r>
            <a:r>
              <a:rPr lang="en-US" dirty="0" err="1"/>
              <a:t>Hololens</a:t>
            </a:r>
            <a:r>
              <a:rPr lang="en-US" dirty="0"/>
              <a:t>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25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150B-7BDF-4292-AAF4-C882E26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9667"/>
            <a:ext cx="5153025" cy="1792340"/>
          </a:xfrm>
        </p:spPr>
        <p:txBody>
          <a:bodyPr/>
          <a:lstStyle/>
          <a:p>
            <a:r>
              <a:rPr lang="en-GB" dirty="0"/>
              <a:t>Human Computer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9B322-A876-4309-B45E-822E23249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83043"/>
            <a:ext cx="10515600" cy="319392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Connected Humans</a:t>
            </a:r>
          </a:p>
          <a:p>
            <a:pPr marL="457200" lvl="1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Neuralink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Overcoming disability</a:t>
            </a:r>
          </a:p>
          <a:p>
            <a:pPr marL="457200" lvl="1" indent="0">
              <a:buNone/>
            </a:pPr>
            <a:r>
              <a:rPr lang="en-US" dirty="0"/>
              <a:t>BME Dep. at University of Moratuwa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38C0185-8B40-4997-8F07-FF1CAA3B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0"/>
            <a:ext cx="6200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61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0282-75CF-4C76-8EE9-726D504B9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Exoskeletons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B7855-FE7D-4854-B68C-3FAD62B1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7600" cy="4351338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Augmenting Human Strength</a:t>
            </a:r>
          </a:p>
          <a:p>
            <a:pPr marL="457200" lvl="1" indent="0">
              <a:buNone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SuitX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Esko Bionics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Prosthetics</a:t>
            </a:r>
          </a:p>
          <a:p>
            <a:pPr marL="457200" lvl="1" indent="0">
              <a:buNone/>
            </a:pP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ReWalk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Bionics Lab at University of Moratuwa</a:t>
            </a:r>
          </a:p>
          <a:p>
            <a:pPr lvl="1"/>
            <a:endParaRPr lang="en-GB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2C2398-A94C-42BC-9999-D1BEE82D6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19" y="149901"/>
            <a:ext cx="2943144" cy="661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7C5D3A-8FE3-4678-A323-9740D3ED6C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97"/>
          <a:stretch/>
        </p:blipFill>
        <p:spPr>
          <a:xfrm>
            <a:off x="9383843" y="1752988"/>
            <a:ext cx="2808156" cy="51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7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9DC202-D97F-4359-A437-99B1DB39B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493" y="0"/>
            <a:ext cx="3797508" cy="686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F3A872-65A7-4C29-BF34-C4019CA4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5781AF-4B33-490E-955E-36214C82C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8600" cy="4351338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Robotic Assisted Surgeries</a:t>
            </a:r>
          </a:p>
          <a:p>
            <a:pPr marL="457200" lvl="1" indent="0">
              <a:buNone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DaVinci Systems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Disinfection Robots</a:t>
            </a:r>
          </a:p>
          <a:p>
            <a:pPr marL="457200" lvl="1" indent="0">
              <a:buNone/>
            </a:pPr>
            <a:r>
              <a:rPr lang="en-US" sz="1800" dirty="0" err="1"/>
              <a:t>QRBots</a:t>
            </a:r>
            <a:r>
              <a:rPr lang="en-US" sz="1800" dirty="0"/>
              <a:t> by </a:t>
            </a:r>
            <a:r>
              <a:rPr lang="en-US" sz="1800" dirty="0" err="1"/>
              <a:t>CodeGen</a:t>
            </a:r>
            <a:r>
              <a:rPr lang="en-US" sz="1800" dirty="0"/>
              <a:t> and the University of Peradeniya</a:t>
            </a:r>
          </a:p>
          <a:p>
            <a:endParaRPr lang="en-GB" dirty="0"/>
          </a:p>
        </p:txBody>
      </p:sp>
      <p:pic>
        <p:nvPicPr>
          <p:cNvPr id="12" name="Content Placeholder 6" descr="A picture containing text, curtain, blue&#10;&#10;Description automatically generated">
            <a:extLst>
              <a:ext uri="{FF2B5EF4-FFF2-40B4-BE49-F238E27FC236}">
                <a16:creationId xmlns:a16="http://schemas.microsoft.com/office/drawing/2014/main" id="{17D89000-00C4-43CB-8475-21BE0A3708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9" r="17843"/>
          <a:stretch/>
        </p:blipFill>
        <p:spPr>
          <a:xfrm>
            <a:off x="5441429" y="0"/>
            <a:ext cx="2986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C_hero_video">
            <a:hlinkClick r:id="" action="ppaction://media"/>
            <a:extLst>
              <a:ext uri="{FF2B5EF4-FFF2-40B4-BE49-F238E27FC236}">
                <a16:creationId xmlns:a16="http://schemas.microsoft.com/office/drawing/2014/main" id="{C1538D7D-FC2F-4D6B-B144-D647F4F2B5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6787" y="1933731"/>
            <a:ext cx="7295214" cy="4924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20F52E-1E0A-4067-BC1E-E21B6C33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Healthcare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F7F2-FBA9-46A4-A434-A5FE2BF15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Ultrasound</a:t>
            </a:r>
          </a:p>
          <a:p>
            <a:pPr marL="457200" lvl="1" indent="0">
              <a:buNone/>
            </a:pPr>
            <a:r>
              <a:rPr lang="en-GB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Clarius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>
              <a:buFont typeface="Courier New" panose="02070309020205020404" pitchFamily="49" charset="0"/>
              <a:buChar char="o"/>
            </a:pPr>
            <a:r>
              <a:rPr lang="en-GB" dirty="0"/>
              <a:t>ECG</a:t>
            </a:r>
          </a:p>
          <a:p>
            <a:pPr marL="457200" lvl="1" indent="0">
              <a:buNone/>
            </a:pPr>
            <a:r>
              <a:rPr lang="en-GB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AliveCor</a:t>
            </a:r>
            <a:endParaRPr lang="en-GB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C36D6BFE-7213-4814-BDDD-BE079F60E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114959" y="-1834060"/>
            <a:ext cx="2276736" cy="595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322</Words>
  <Application>Microsoft Office PowerPoint</Application>
  <PresentationFormat>Widescreen</PresentationFormat>
  <Paragraphs>110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Courier New</vt:lpstr>
      <vt:lpstr>Lora</vt:lpstr>
      <vt:lpstr>Montserrat</vt:lpstr>
      <vt:lpstr>Source Sans Pro</vt:lpstr>
      <vt:lpstr>Office Theme</vt:lpstr>
      <vt:lpstr>Remarkable Research &amp; Trends in Biomedical Engineering</vt:lpstr>
      <vt:lpstr>PowerPoint Presentation</vt:lpstr>
      <vt:lpstr>PowerPoint Presentation</vt:lpstr>
      <vt:lpstr>Technology &amp; Medicine</vt:lpstr>
      <vt:lpstr>AR / VR</vt:lpstr>
      <vt:lpstr>Human Computer Interfaces</vt:lpstr>
      <vt:lpstr>Exoskeletons</vt:lpstr>
      <vt:lpstr>Robots</vt:lpstr>
      <vt:lpstr>Home Healthcare</vt:lpstr>
      <vt:lpstr>Doing more with Data</vt:lpstr>
      <vt:lpstr>Automated Diagnosis</vt:lpstr>
      <vt:lpstr>AI Assisted Devices</vt:lpstr>
      <vt:lpstr>Clinical Data Analytics</vt:lpstr>
      <vt:lpstr>Biosignal Processing</vt:lpstr>
      <vt:lpstr>Personalized Medicine</vt:lpstr>
      <vt:lpstr>Personal Health Tracking</vt:lpstr>
      <vt:lpstr>Continuous Monitoring</vt:lpstr>
      <vt:lpstr>Pharmacogenetics</vt:lpstr>
      <vt:lpstr>Gene Therapy</vt:lpstr>
      <vt:lpstr>PowerPoint Presentation</vt:lpstr>
      <vt:lpstr>Bioprinting</vt:lpstr>
      <vt:lpstr>Inspiration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Timmy Ekanayake</dc:creator>
  <cp:lastModifiedBy>Timmy Ekanayake</cp:lastModifiedBy>
  <cp:revision>24</cp:revision>
  <dcterms:created xsi:type="dcterms:W3CDTF">2021-10-03T02:36:17Z</dcterms:created>
  <dcterms:modified xsi:type="dcterms:W3CDTF">2021-10-03T07:36:12Z</dcterms:modified>
</cp:coreProperties>
</file>